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5" r:id="rId1"/>
  </p:sldMasterIdLst>
  <p:notesMasterIdLst>
    <p:notesMasterId r:id="rId24"/>
  </p:notesMasterIdLst>
  <p:sldIdLst>
    <p:sldId id="290" r:id="rId2"/>
    <p:sldId id="615" r:id="rId3"/>
    <p:sldId id="453" r:id="rId4"/>
    <p:sldId id="542" r:id="rId5"/>
    <p:sldId id="616" r:id="rId6"/>
    <p:sldId id="619" r:id="rId7"/>
    <p:sldId id="622" r:id="rId8"/>
    <p:sldId id="617" r:id="rId9"/>
    <p:sldId id="620" r:id="rId10"/>
    <p:sldId id="623" r:id="rId11"/>
    <p:sldId id="618" r:id="rId12"/>
    <p:sldId id="621" r:id="rId13"/>
    <p:sldId id="624" r:id="rId14"/>
    <p:sldId id="454" r:id="rId15"/>
    <p:sldId id="461" r:id="rId16"/>
    <p:sldId id="479" r:id="rId17"/>
    <p:sldId id="459" r:id="rId18"/>
    <p:sldId id="460" r:id="rId19"/>
    <p:sldId id="462" r:id="rId20"/>
    <p:sldId id="464" r:id="rId21"/>
    <p:sldId id="465" r:id="rId22"/>
    <p:sldId id="444" r:id="rId23"/>
  </p:sldIdLst>
  <p:sldSz cx="9906000" cy="6858000" type="A4"/>
  <p:notesSz cx="6799263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6416" autoAdjust="0"/>
  </p:normalViewPr>
  <p:slideViewPr>
    <p:cSldViewPr>
      <p:cViewPr varScale="1">
        <p:scale>
          <a:sx n="72" d="100"/>
          <a:sy n="72" d="100"/>
        </p:scale>
        <p:origin x="137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30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973" tIns="45488" rIns="90973" bIns="4548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0973" tIns="45488" rIns="90973" bIns="4548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2D5CD0D-D0B5-40C1-86E1-7D03F048DE3D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3" tIns="45488" rIns="90973" bIns="4548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40363" cy="4470400"/>
          </a:xfrm>
          <a:prstGeom prst="rect">
            <a:avLst/>
          </a:prstGeom>
        </p:spPr>
        <p:txBody>
          <a:bodyPr vert="horz" lIns="90973" tIns="45488" rIns="90973" bIns="4548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0973" tIns="45488" rIns="90973" bIns="4548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0973" tIns="45488" rIns="90973" bIns="454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EC72B7-12CE-4C5E-A45B-D551C91B6C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469213-051B-4829-9B95-8D0343646F40}" type="slidenum">
              <a:rPr lang="ru-RU" altLang="ru-RU"/>
              <a:pPr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50C891-6361-4EED-BF6F-3847A92B44A6}" type="slidenum">
              <a:rPr lang="ru-RU" altLang="ru-RU"/>
              <a:pPr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611" y="5052546"/>
            <a:ext cx="610676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13" y="3132290"/>
            <a:ext cx="7773297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D58B-151D-4B08-A139-32C1867F3DEB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90E334-BA96-4472-AB05-2B9BB43416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13E7C-3CE3-4F77-9F7F-7C95783EE522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25E2-7639-4BA7-91E1-30660288E8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4" y="376517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3" y="731519"/>
            <a:ext cx="5231728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B9A8-A278-44C6-9220-251004989D39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CAF0A-1FA8-4993-9F2B-CE05B6B71F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41"/>
            <a:ext cx="89154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F5AAE6-2642-4A42-8053-B334DFF1EF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38250" y="731520"/>
            <a:ext cx="69342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E5DA7-EA4E-42C2-8D63-26D4AD0D7D90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B8B9D-30C1-4FBA-8E23-C451D2DCE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E3EB2-46C5-4237-AD0B-95FC78808AAB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83CA7C-619C-42FA-B9A8-0E0A8851F0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38249" y="731519"/>
            <a:ext cx="3625596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731520"/>
            <a:ext cx="3625596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78400-E2E1-4588-824A-581E7836AAB8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83A8-5CDE-419D-AA2A-414D559E03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2818" y="1400327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577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0" y="1399032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1AB2-F90C-4B85-A55B-7BD50A4DB213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88BB-6505-4C01-817F-5EE079A025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D852-C364-44DB-9B13-B6489E21D24E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AC795-E36A-497D-A380-7D98CAB0B3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E5A0-37DF-4655-BFCF-5A233193D0F6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79C7-3850-4C86-B94C-3F4E9396D4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020" y="2209801"/>
            <a:ext cx="3939092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09" y="731520"/>
            <a:ext cx="4351842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1DF0-2D17-4254-91AA-C166775C347F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5819-D414-4B21-B013-9DB9EA22A5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0"/>
            <a:ext cx="44577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6"/>
            <a:ext cx="4001957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31C4-29FF-4354-B341-4BB7EEDF4E8F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7A3BF9-D4C8-4334-BEF8-52954A3DE9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FCFE"/>
            </a:gs>
            <a:gs pos="74001">
              <a:srgbClr val="B7E8FA"/>
            </a:gs>
            <a:gs pos="83000">
              <a:srgbClr val="B7E8FA"/>
            </a:gs>
            <a:gs pos="100000">
              <a:srgbClr val="CFF0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906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3100" y="4371975"/>
            <a:ext cx="705485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38250" y="731838"/>
            <a:ext cx="69342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0"/>
            <a:ext cx="2724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781D4D-9E22-4997-892E-03B83C9306DF}" type="datetimeFigureOut">
              <a:rPr lang="ru-RU"/>
              <a:pPr>
                <a:defRPr/>
              </a:pPr>
              <a:t>25.07.2023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6172200"/>
            <a:ext cx="363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BCD63BE-B537-4C9F-885C-FFA1AB4306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19" r:id="rId1"/>
    <p:sldLayoutId id="2147487211" r:id="rId2"/>
    <p:sldLayoutId id="2147487220" r:id="rId3"/>
    <p:sldLayoutId id="2147487212" r:id="rId4"/>
    <p:sldLayoutId id="2147487213" r:id="rId5"/>
    <p:sldLayoutId id="2147487214" r:id="rId6"/>
    <p:sldLayoutId id="2147487215" r:id="rId7"/>
    <p:sldLayoutId id="2147487216" r:id="rId8"/>
    <p:sldLayoutId id="2147487221" r:id="rId9"/>
    <p:sldLayoutId id="2147487217" r:id="rId10"/>
    <p:sldLayoutId id="2147487218" r:id="rId11"/>
    <p:sldLayoutId id="2147487222" r:id="rId12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Содержимое 2" descr="ГВК-1"/>
          <p:cNvPicPr>
            <a:picLocks noGrp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461963" y="549275"/>
            <a:ext cx="2187575" cy="1943100"/>
          </a:xfrm>
        </p:spPr>
      </p:pic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1281113" y="1628775"/>
            <a:ext cx="7704137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altLang="ru-RU" sz="2800" b="1">
                <a:solidFill>
                  <a:srgbClr val="002060"/>
                </a:solidFill>
                <a:latin typeface="Arial Cyr" pitchFamily="34" charset="0"/>
                <a:cs typeface="Arial Cyr" pitchFamily="34" charset="0"/>
              </a:rPr>
              <a:t>Реттеліп көрсетілетін қызметтер бойынша бекітілген тарифтік сметалар мен инвестициялық бағдарламалардың орындалуы туралы есеп: тарату желілері бойынша су беру, сарқынды суларды бұру және </a:t>
            </a:r>
            <a:r>
              <a:rPr lang="en-US" altLang="ru-RU" sz="2800" b="1">
                <a:solidFill>
                  <a:srgbClr val="002060"/>
                </a:solidFill>
                <a:latin typeface="Arial Cyr" pitchFamily="34" charset="0"/>
                <a:cs typeface="Arial Cyr" pitchFamily="34" charset="0"/>
              </a:rPr>
              <a:t>2023 </a:t>
            </a:r>
            <a:r>
              <a:rPr lang="kk-KZ" altLang="ru-RU" sz="2800" b="1">
                <a:solidFill>
                  <a:srgbClr val="002060"/>
                </a:solidFill>
                <a:latin typeface="Arial Cyr" pitchFamily="34" charset="0"/>
                <a:cs typeface="Arial Cyr" pitchFamily="34" charset="0"/>
              </a:rPr>
              <a:t>жылдың бірінші жартыжылдығында жылу энергиясымен жабдықтау</a:t>
            </a:r>
            <a:endParaRPr lang="ru-RU" altLang="ru-RU" sz="2800" b="1">
              <a:solidFill>
                <a:srgbClr val="002060"/>
              </a:solidFill>
              <a:latin typeface="Arial Cyr" pitchFamily="34" charset="0"/>
              <a:cs typeface="Arial Cyr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595282" y="1054100"/>
          <a:ext cx="8750330" cy="5491737"/>
        </p:xfrm>
        <a:graphic>
          <a:graphicData uri="http://schemas.openxmlformats.org/drawingml/2006/table">
            <a:tbl>
              <a:tblPr/>
              <a:tblGrid>
                <a:gridCol w="5222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kk-KZ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71" marR="57371" marT="28684" marB="28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 есептегенде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9066" marR="9906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жартыжылдық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9066" marR="9906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 шығындар барлығы,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2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ГСМ</a:t>
                      </a: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8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алынған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нергия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1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 материалдар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2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Еңбекақы төлеуге арналған шығыстар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214,7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172,2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2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200,6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2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 шығындар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57377" marR="57377" marT="28694" marB="28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 шығындары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9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шығындар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643,7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379,5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0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162,4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4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806,1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383,9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1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 көлемі мың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6 800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3 294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1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«Нұрлы Жол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несиесі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борышты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</a:p>
                  </a:txBody>
                  <a:tcPr marL="10319" marR="10319" marT="95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5428" name="Rectangle 1"/>
          <p:cNvSpPr>
            <a:spLocks noChangeArrowheads="1"/>
          </p:cNvSpPr>
          <p:nvPr/>
        </p:nvSpPr>
        <p:spPr bwMode="auto">
          <a:xfrm rot="10800000" flipV="1">
            <a:off x="415925" y="193675"/>
            <a:ext cx="91455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Екібастұз қаласы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2023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жартыжылдықтағы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бұру бойынша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тарифтік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сметаны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(млн.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560388" y="476250"/>
            <a:ext cx="8915400" cy="1008063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жылғы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жартыжылдықта қолданыста болған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Солнечный к.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жылумен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жабдықтау қызметтеріне тарифтер</a:t>
            </a:r>
            <a:endParaRPr lang="ru-RU" altLang="ru-RU" sz="1800" b="1" dirty="0">
              <a:solidFill>
                <a:srgbClr val="0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alt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теңге/Гкал,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ҚҚС</a:t>
            </a:r>
            <a:r>
              <a:rPr lang="en-US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8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7975" y="1557338"/>
          <a:ext cx="9344025" cy="4431219"/>
        </p:xfrm>
        <a:graphic>
          <a:graphicData uri="http://schemas.openxmlformats.org/drawingml/2006/table">
            <a:tbl>
              <a:tblPr/>
              <a:tblGrid>
                <a:gridCol w="565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5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4" marR="91424" marT="44406" marB="4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ж. 01.01.</a:t>
                      </a:r>
                      <a:r>
                        <a:rPr kumimoji="0" lang="en-US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 бастап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ж 31.01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аралығына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2023ж. 01.02</a:t>
                      </a:r>
                      <a:r>
                        <a:rPr kumimoji="0" lang="en-US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 бастап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ж. 31.12.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аралығына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энергиясымен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2 093,24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2 194,94</a:t>
                      </a:r>
                      <a:endParaRPr lang="ru-RU" sz="1600" b="1" dirty="0"/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6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2 015,55 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2 096,17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энергиясын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2 060,12 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2 202,14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энергиясын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жоқ өзге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3 455,44 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3 693,65</a:t>
                      </a:r>
                    </a:p>
                  </a:txBody>
                  <a:tcPr marL="7620" marR="7620" marT="740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1"/>
          <p:cNvSpPr>
            <a:spLocks noGrp="1"/>
          </p:cNvSpPr>
          <p:nvPr>
            <p:ph/>
          </p:nvPr>
        </p:nvSpPr>
        <p:spPr>
          <a:xfrm>
            <a:off x="495300" y="836613"/>
            <a:ext cx="8915400" cy="720725"/>
          </a:xfrm>
        </p:spPr>
        <p:txBody>
          <a:bodyPr/>
          <a:lstStyle/>
          <a:p>
            <a:pPr marL="44450" indent="0" algn="ctr" eaLnBrk="1" hangingPunct="1">
              <a:buNone/>
            </a:pP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Солнечный к.,2023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жылдың бірінші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жартыжылдығында тұтынушылар топтары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жылумен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жабдықтау қызметтерін сату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көлемдерін салыстырмалы</a:t>
            </a: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alt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44488" y="1844675"/>
          <a:ext cx="9136061" cy="3297238"/>
        </p:xfrm>
        <a:graphic>
          <a:graphicData uri="http://schemas.openxmlformats.org/drawingml/2006/table">
            <a:tbl>
              <a:tblPr/>
              <a:tblGrid>
                <a:gridCol w="379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980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Қызметтердің атауы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Қолданыстағы тарифтік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сметалар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 көлемі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энергиясымен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 ету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5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ұүралдары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жоқ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өзге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85" marR="6885" marT="68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422275" y="831850"/>
          <a:ext cx="8923338" cy="5668335"/>
        </p:xfrm>
        <a:graphic>
          <a:graphicData uri="http://schemas.openxmlformats.org/drawingml/2006/table">
            <a:tbl>
              <a:tblPr/>
              <a:tblGrid>
                <a:gridCol w="503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74" marR="57374" marT="28675" marB="28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 есептегенде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9071" marR="9907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жартыжылдық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9071" marR="99071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 шығындар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Шикізат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материалдар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ГСМ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439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алынған 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12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Еңбекақы төлеуге арналған шығыстар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79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 шығындар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363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 шығындары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шығындар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lang="kk-K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1446" marR="91446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48">
                <a:tc>
                  <a:txBody>
                    <a:bodyPr/>
                    <a:lstStyle/>
                    <a:p>
                      <a:r>
                        <a:rPr lang="ru-RU" sz="1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 көлемі мың 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04" marB="457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1446" marR="91446" marT="45704" marB="457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1446" marR="91446" marT="45704" marB="457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8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10318" marR="10318" marT="9524" marB="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10319" marR="10319" marT="9517" marB="0" anchor="b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10319" marR="10319" marT="9517" marB="0" anchor="b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8499" name="Прямоугольник 1"/>
          <p:cNvSpPr>
            <a:spLocks noChangeArrowheads="1"/>
          </p:cNvSpPr>
          <p:nvPr/>
        </p:nvSpPr>
        <p:spPr bwMode="auto">
          <a:xfrm>
            <a:off x="849313" y="115888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Солнечный к.,2023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жартыжылдықта жылумен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жабдықтау бойынша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тарифтік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сметаны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(млн. </a:t>
            </a:r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теңге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13"/>
          </p:nvPr>
        </p:nvGraphicFramePr>
        <p:xfrm>
          <a:off x="415925" y="1341438"/>
          <a:ext cx="9074150" cy="4502152"/>
        </p:xfrm>
        <a:graphic>
          <a:graphicData uri="http://schemas.openxmlformats.org/drawingml/2006/table">
            <a:tbl>
              <a:tblPr/>
              <a:tblGrid>
                <a:gridCol w="427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5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5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6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/с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Іс-шаралардың атауы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Өлш.бірл.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құбыры желілерін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күрделі жөндеу</a:t>
                      </a:r>
                      <a:endParaRPr kumimoji="0" lang="ru-RU" alt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2855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2628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құбыры желілерін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ағымдағы жөндеу</a:t>
                      </a:r>
                      <a:endParaRPr kumimoji="0" lang="ru-RU" alt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1394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Құбырлардың жылу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оқшаулауын қалпына келтіру</a:t>
                      </a:r>
                      <a:endParaRPr kumimoji="0" lang="ru-RU" alt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7495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2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Инженерлік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желілерге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күрделі жөндеу жүргізілгеннен кейін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аумақты жоспарлау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абаттандыру</a:t>
                      </a:r>
                      <a:endParaRPr kumimoji="0" lang="ru-RU" alt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2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Бекіту-реттеу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арматурасын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ауыстыру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6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ОЖП-ны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қысқы кезеңде жұмысқа дайындау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ОЖП-да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жылытқыштар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алмастырғыштарды тазалау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престеу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ОЖП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бекіту-реттеу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арматурасын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тексеру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жөндеу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5" marR="6858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ОЖП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ССС-дағы сорғыларды ағымдағы жөндеу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Заголовок 2"/>
          <p:cNvSpPr txBox="1">
            <a:spLocks/>
          </p:cNvSpPr>
          <p:nvPr/>
        </p:nvSpPr>
        <p:spPr>
          <a:xfrm>
            <a:off x="523875" y="404664"/>
            <a:ext cx="9101137" cy="792088"/>
          </a:xfrm>
          <a:prstGeom prst="rect">
            <a:avLst/>
          </a:prstGeom>
          <a:effectLst/>
        </p:spPr>
        <p:txBody>
          <a:bodyPr/>
          <a:lstStyle/>
          <a:p>
            <a:pPr algn="ctr" eaLnBrk="1" hangingPunct="1">
              <a:buClr>
                <a:srgbClr val="C3260C"/>
              </a:buClr>
              <a:buSzPct val="128000"/>
              <a:buFont typeface="Wingdings 2" pitchFamily="18" charset="2"/>
              <a:buNone/>
              <a:defRPr/>
            </a:pP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Екібастұз қ.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,2023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жартыжылдықта өндірістік іс-шараларды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altLang="ru-RU" sz="2000" b="1" dirty="0"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388" y="549275"/>
            <a:ext cx="8785225" cy="10795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  <a:defRPr/>
            </a:pP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 инвестициялық бағдарламаны іске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 негізгі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sz="quarter" idx="13"/>
          </p:nvPr>
        </p:nvSpPr>
        <p:spPr>
          <a:xfrm>
            <a:off x="560388" y="1989138"/>
            <a:ext cx="8856662" cy="446405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жабдықтау,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бұру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жылумен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жабдықтау қызметтерінің сапасын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Желілер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жабдықтардың тозу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деңгейін төмендету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шығынын азайту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апаттарды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жою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Энергияны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үнемдеу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Қала халқының қажеттіліктеріне сәйкес кәсіпорын жұмысының сенімділігін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тиімділігін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қамтамасыз ету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1"/>
          <p:cNvSpPr txBox="1">
            <a:spLocks/>
          </p:cNvSpPr>
          <p:nvPr/>
        </p:nvSpPr>
        <p:spPr bwMode="auto">
          <a:xfrm>
            <a:off x="309563" y="41275"/>
            <a:ext cx="93964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C3260C"/>
              </a:buClr>
              <a:buSzPct val="128000"/>
              <a:buFont typeface="Wingdings 2" pitchFamily="18" charset="2"/>
              <a:buNone/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1-ші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жартыжылдықта тарату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желілері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су беру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және сарқынды суларды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бұру жөніндегі қызметтерге арналған инвестициялық бағдарламаны орындау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кәсіпорынның меншікті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қаражаты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9563" y="987425"/>
          <a:ext cx="9374329" cy="4889847"/>
        </p:xfrm>
        <a:graphic>
          <a:graphicData uri="http://schemas.openxmlformats.org/drawingml/2006/table">
            <a:tbl>
              <a:tblPr/>
              <a:tblGrid>
                <a:gridCol w="339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7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b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/с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Іс-шаралардың атауы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Инвест.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бағдарлама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k-KZ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Орындау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6939" marR="6939" marT="69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ұзындығы, 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бағасы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теңге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ұзындығы, 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бағасы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теңге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Инвестициялық бағдарлама бойынша</a:t>
                      </a:r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барлығы: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852,3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122,6*)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Сумен жабдықтау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601,9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4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Диаметрі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820-1020 мм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сумен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жабдықтау желілерін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қайта жаңарту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0,307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255,5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Диаметрі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57-219 мм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кварталішілік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желілерді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 жөндеу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 негізгі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 құнының өсуіне әкеледі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1,700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237,3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9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Негізгі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құралдарды сатып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109,1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</a:t>
                      </a:r>
                      <a:r>
                        <a:rPr lang="kk-KZ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бұру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250,4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54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Диаметрі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820-1020 мм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қысымды кәріз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коллекторы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учаскесін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МКСС-тен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КТИ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дейін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жіп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(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оң жіп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 жөндеу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602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182,9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0,108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32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Диаметрі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400 мм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кварталішілік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желілерді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 жөндеу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 негізгі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 құнының өсуіне әкеледі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0,140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867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Негізгі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құралдарды сатып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6939" marR="6939" marT="69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89" name="Прямоугольник 4"/>
          <p:cNvSpPr>
            <a:spLocks noChangeArrowheads="1"/>
          </p:cNvSpPr>
          <p:nvPr/>
        </p:nvSpPr>
        <p:spPr bwMode="auto">
          <a:xfrm rot="10800000" flipV="1">
            <a:off x="309563" y="6394450"/>
            <a:ext cx="9036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ctr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Іс-шаралар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жұмыстардың құны түзетуге жатады</a:t>
            </a:r>
            <a:endParaRPr lang="ru-RU" alt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44488" y="260350"/>
            <a:ext cx="9361487" cy="1223963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Екібастұз қ.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жылы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бау-бақша қоғамдарының тарату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желілері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бойынша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техникалық </a:t>
            </a:r>
            <a: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 беру </a:t>
            </a:r>
            <a:r>
              <a:rPr lang="ru-RU" alt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жөніндегі инвестициялық бағдарламаны орындау</a:t>
            </a:r>
            <a:br>
              <a:rPr lang="ru-RU" altLang="ru-RU" sz="1800" b="1" dirty="0">
                <a:solidFill>
                  <a:schemeClr val="tx1"/>
                </a:solidFill>
                <a:latin typeface="Arial Cyr" panose="020B0604020202020204" pitchFamily="34" charset="0"/>
                <a:ea typeface="+mj-ea"/>
                <a:cs typeface="Arial Cyr" panose="020B0604020202020204" pitchFamily="34" charset="0"/>
              </a:rPr>
            </a:br>
            <a:endParaRPr lang="ru-RU" sz="1800" dirty="0">
              <a:solidFill>
                <a:schemeClr val="tx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125538"/>
          <a:ext cx="9339262" cy="4348162"/>
        </p:xfrm>
        <a:graphic>
          <a:graphicData uri="http://schemas.openxmlformats.org/drawingml/2006/table">
            <a:tbl>
              <a:tblPr/>
              <a:tblGrid>
                <a:gridCol w="38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9032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/с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Іс-шаралардың атауы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Бекітілген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инвестициялық бағдарлама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Инвестициялық бағдарламаны орындау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Ауытқу,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(+,-)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Саны/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Бағасы мың теңге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Саны/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Бағасы мың теңге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Техникалық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 беру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76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Бекіту-реттеу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арматурасын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НС-2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100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мм-ге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ауыстыру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 негізгі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 құнының өсуіне әкеледі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*)</a:t>
                      </a: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РЭРУ-12М-101=220кВ *</a:t>
                      </a:r>
                      <a:r>
                        <a:rPr lang="ru-RU" sz="16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релені</a:t>
                      </a:r>
                      <a:r>
                        <a:rPr lang="ru-RU" sz="16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ауыстыру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76" name="Прямоугольник 5"/>
          <p:cNvSpPr>
            <a:spLocks noChangeArrowheads="1"/>
          </p:cNvSpPr>
          <p:nvPr/>
        </p:nvSpPr>
        <p:spPr bwMode="auto">
          <a:xfrm>
            <a:off x="344488" y="5876925"/>
            <a:ext cx="9823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*)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Іс-шараны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ағымдағы жылдың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2-ші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жартыжылдығында жоспарланған</a:t>
            </a:r>
            <a:endParaRPr lang="ru-RU" altLang="ru-RU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44488" y="692150"/>
            <a:ext cx="9361487" cy="792163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Солнечный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кенті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жылы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жылу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энергиясымен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жабдықтау жөніндегі инвестициялық бағдарламаны орындау</a:t>
            </a:r>
            <a:br>
              <a:rPr lang="ru-RU" alt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95300" y="1773238"/>
          <a:ext cx="9066213" cy="3984284"/>
        </p:xfrm>
        <a:graphic>
          <a:graphicData uri="http://schemas.openxmlformats.org/drawingml/2006/table">
            <a:tbl>
              <a:tblPr/>
              <a:tblGrid>
                <a:gridCol w="37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8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6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786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/с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Іс-шаралардың атауы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Бекітілген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инвестициялық бағдарлама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Инвестициялық бағдарламаны орындау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Ауытқу,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(+,-)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Бағасы мың теңге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Ұзындығы,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Бағасы мың теңге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(ҚҚС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энергиясымен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қамтамасыз ету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30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Зеленый, 3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тұрғын үйді жылумен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жабдықтау желілерін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 жөндеу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бұл негізгі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 құнының өсуіне әкеледі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,*)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620" marR="7620" marT="76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92" name="Прямоугольник 5"/>
          <p:cNvSpPr>
            <a:spLocks noChangeArrowheads="1"/>
          </p:cNvSpPr>
          <p:nvPr/>
        </p:nvSpPr>
        <p:spPr bwMode="auto">
          <a:xfrm>
            <a:off x="309563" y="6143625"/>
            <a:ext cx="9858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*)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Іс-шараны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ағымдағы жылдың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2-ші </a:t>
            </a:r>
            <a:r>
              <a:rPr lang="ru-RU" altLang="ru-RU" sz="1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жартыжылдығында жоспарланған</a:t>
            </a:r>
            <a:endParaRPr lang="ru-RU" alt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57150" y="620713"/>
            <a:ext cx="9848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Екібастұз қаласының сумен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жабдықтау желілерінің физикалық тозу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динамикасы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66813" y="1571625"/>
          <a:ext cx="7673975" cy="4122737"/>
        </p:xfrm>
        <a:graphic>
          <a:graphicData uri="http://schemas.openxmlformats.org/drawingml/2006/table">
            <a:tbl>
              <a:tblPr/>
              <a:tblGrid>
                <a:gridCol w="2558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5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Кезеңнің соңында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құбыры желілері </a:t>
                      </a:r>
                      <a:endParaRPr kumimoji="0" lang="ru-RU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Ұзындығы, </a:t>
                      </a: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kumimoji="0" lang="ru-RU" alt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тозу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533,0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9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533,0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535,4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535,4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535,4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535,4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</a:p>
                  </a:txBody>
                  <a:tcPr marL="56243" marR="562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50825" y="-28575"/>
            <a:ext cx="9632950" cy="6462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4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  <a:p>
            <a:pPr algn="ctr">
              <a:defRPr/>
            </a:pPr>
            <a:r>
              <a:rPr lang="kk-KZ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 сипаттамасы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Горводоканал</a:t>
            </a: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МКК </a:t>
            </a:r>
            <a:r>
              <a:rPr lang="ru-RU" alt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Екібастұз қаласында тәулік бойы</a:t>
            </a: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 жұмыс істеуді</a:t>
            </a: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 етеді</a:t>
            </a: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ru-RU" alt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имараттары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Тазарту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  имараттары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құбырының су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сорғы станциялары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 жылу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пункттері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29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 желілері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ø108-1020 мм - 535,4 км,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 ішінде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2788" indent="-265113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Магистральдық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192,6 км (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суық сумен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712788" indent="-265113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кварталішілік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342,8 км (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суық сумен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- 302,5 км, </a:t>
            </a:r>
          </a:p>
          <a:p>
            <a:pPr marL="712788" indent="-265113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 сумен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жабдықтау–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40,3 км);</a:t>
            </a: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Өрт гидранттары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311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 колонкалары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17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бұру желілері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ø150-1020 мм - 312,7 км, </a:t>
            </a:r>
            <a:r>
              <a:rPr lang="kk-KZ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соның ішінде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defRPr/>
            </a:pP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8.1.Тұрм.шар.–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272,0 км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Дренаждық–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28,4 км;</a:t>
            </a:r>
          </a:p>
          <a:p>
            <a:pPr lvl="1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Нөсерлік–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12,3 км;</a:t>
            </a:r>
          </a:p>
          <a:p>
            <a:pPr marL="285750" lvl="1"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Кәріздік сорғы станциялары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Кәріздік тазарту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имараттары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defRPr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 </a:t>
            </a:r>
            <a:r>
              <a:rPr lang="kk-KZ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ТСС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зерханасы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КТИ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зертханасы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зертханасы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(«Струя»СДҚ), ТСС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бактериологиялық зертхана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238125" y="741363"/>
            <a:ext cx="9429750" cy="6000750"/>
          </a:xfrm>
          <a:gradFill flip="none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25000" lnSpcReduction="20000"/>
          </a:bodyPr>
          <a:lstStyle/>
          <a:p>
            <a:pPr marL="87313" indent="-87313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Қызмет мәселелері бұқаралық ақпарат құралдарында және кәсіпорынның веб-сайтында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жарияланады</a:t>
            </a:r>
            <a:r>
              <a:rPr lang="ru-RU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http://www.ekbwater.kz</a:t>
            </a:r>
            <a:r>
              <a:rPr lang="ru-RU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indent="-185738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- - - - - - - - - - - - - - - - - - - - - - - - - - - - - - - - - - - - - - - - - - - - - - - - - - - - - - - - - - - - - - - - - - - - - - -</a:t>
            </a:r>
          </a:p>
          <a:p>
            <a:pPr marL="87313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Тұтынушылар үшін тәулік бойы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диспетчерлік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 жұмыс істейді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77-50-39</a:t>
            </a:r>
          </a:p>
          <a:p>
            <a:pPr marL="87313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27-87-87 </a:t>
            </a:r>
          </a:p>
          <a:p>
            <a:pPr marL="87313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34-78-27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 7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5 353 21 07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- - - - - - - - - - - - - - - - - - - - - - - - - - - - - - - - - - - - - - - - - - - - - - - - - - - - - - - - - - - - - - - - - - - - - - </a:t>
            </a:r>
          </a:p>
          <a:p>
            <a:pPr indent="-185738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Ақпараттық-анықтамалық қызмет</a:t>
            </a:r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5738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77-50-40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нөмір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 7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77 670 12 02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77-50-44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		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Эл.пошта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ab-water@mail.ru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77-50-45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Telegram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ekbwaterbot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 іс-шаралар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өткізеді: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 берешекті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өтеу қажеттілігі туралы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сотқа дейінгі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ескертулерді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-су-кәріз қызметтері үшін берешек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тұтынушыларды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хабардар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k-K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СМС</a:t>
            </a:r>
            <a:r>
              <a:rPr lang="az-Latn-A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берешек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 жағдайда-жеке сектордағы тұтынушыларды сумен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су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бұрудан ажырату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су-кәріз қызметтері үшін берешек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 өтелген кезде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өсімпұлды есептен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 бойынша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акциялар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 жарияланады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дебиторлық берешекті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бөліп-бөліп төлеуге кепілдік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міндеттемелерін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аппаратураны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 отырып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бұру қызметтерінен ажырату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ОБК-9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сот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берешекті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 талап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арыздарды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дайындау;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тұтынылатын қызметтер үшін қызметкерлердің берешегін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өтеу тұрғысынан қала кәсіпорындарының басшыларымен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кешкі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 зиянды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төлеушілермен жұмыс істеу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 мобильді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ұйымдастырылады..Екібастұз қаласының шағын аудандарының тұтынушыларымен және борышкерлердің жұмыс орны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кәсіпорындарда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</a:t>
            </a:r>
            <a:r>
              <a:rPr lang="kk-K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КШ, ПИК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 коммуналдық қызметтер өкілдерінің қатысуымен түсіндіру жұмыстары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4000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603" name="Прямоугольник 1"/>
          <p:cNvSpPr>
            <a:spLocks noChangeArrowheads="1"/>
          </p:cNvSpPr>
          <p:nvPr/>
        </p:nvSpPr>
        <p:spPr bwMode="auto">
          <a:xfrm>
            <a:off x="273050" y="0"/>
            <a:ext cx="9323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Реттеліп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көрсетілетін қызметтерді тұтынушылармен жүргізілетін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 туралы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ақпарат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sz="quarter" idx="13"/>
          </p:nvPr>
        </p:nvSpPr>
        <p:spPr>
          <a:xfrm>
            <a:off x="495300" y="333375"/>
            <a:ext cx="8915400" cy="719138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жылға арналған 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Горводоканал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МКК </a:t>
            </a:r>
            <a:r>
              <a:rPr lang="ru-RU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 болашақ жоспары</a:t>
            </a:r>
            <a:endParaRPr lang="ru-RU" alt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Прямоугольник 7"/>
          <p:cNvSpPr>
            <a:spLocks noChangeArrowheads="1"/>
          </p:cNvSpPr>
          <p:nvPr/>
        </p:nvSpPr>
        <p:spPr bwMode="auto">
          <a:xfrm>
            <a:off x="344488" y="1054100"/>
            <a:ext cx="9288462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</a:pPr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жылға кәсіпорын өз қаражаты есебінен</a:t>
            </a:r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күрделі жөндеу жоспарын</a:t>
            </a:r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бекітті</a:t>
            </a:r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1"/>
            <a:endParaRPr lang="ru-RU" altLang="ru-RU" sz="1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alt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Екібастұз қ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. су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құбыры желілері-ұзындығы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2,855 км :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суық және ыстық сумен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жабдықтау желілерін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күрделі жөндеу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: 1,100 км;</a:t>
            </a:r>
          </a:p>
          <a:p>
            <a:pPr marL="342900" indent="-342900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Беркімбаев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182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үйден Беркімбаев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182А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ОЖП-51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Торайғыров 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22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уйге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және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ОЖП-51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Шешембеков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15а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суық сумен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жабдықтау желілерін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күрделі жөндеу: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0,975 км;</a:t>
            </a:r>
          </a:p>
          <a:p>
            <a:pPr marL="342900" indent="-342900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Павлов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  Инженерный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өтк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Охотничий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өтк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altLang="ru-RU" sz="1400" dirty="0">
                <a:latin typeface="Times New Roman" pitchFamily="18" charset="0"/>
                <a:cs typeface="Times New Roman" pitchFamily="18" charset="0"/>
              </a:rPr>
              <a:t>Ә. Молдағұлова көш., 15 тұрғын үйден  Ә. Молдағұлова көш., 9 т.ү. дейін;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Первомайская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33 т.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үйден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Первомайская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16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Шахтерская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 Старожилов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Тихий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өтк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Ленин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11-16 (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Курылысшы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к.);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Дөнентаев көш..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Сахаров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., 16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marL="342900" indent="-342900" algn="just"/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ыстық сумен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жабдықтау желілерін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күрделі жөндеу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: 0,780 км;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Беркімбаев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101а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үйден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 М.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Әуезов 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73, 67,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Сатпаев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үйлерге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Е.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Көшербаев 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үйден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Көшербаев 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54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үйге дейін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	1.2. 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Екібастұз қаласының кәріздік желілері–ұзындығы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0, 192 км:</a:t>
            </a:r>
          </a:p>
          <a:p>
            <a:pPr marL="342900" indent="-342900" algn="just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altLang="ru-RU" sz="11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кәріздік желілерді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күрделі жөндеу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Достыккөш.нен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№ 5-7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тұрғын үйлер арасындағы аралық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Беркімбаев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190А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бойында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Энергетиктер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көш.,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97 </a:t>
            </a:r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бойында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12773" y="3105836"/>
            <a:ext cx="8926513" cy="971236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Прямоугольник 1"/>
          <p:cNvSpPr>
            <a:spLocks noChangeArrowheads="1"/>
          </p:cNvSpPr>
          <p:nvPr/>
        </p:nvSpPr>
        <p:spPr bwMode="auto">
          <a:xfrm>
            <a:off x="2476500" y="3105150"/>
            <a:ext cx="4953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br>
              <a:rPr lang="ru-RU" altLang="ru-RU">
                <a:solidFill>
                  <a:srgbClr val="000000"/>
                </a:solidFill>
              </a:rPr>
            </a:br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60388" y="1196975"/>
            <a:ext cx="921067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1400" b="1">
              <a:latin typeface="Arial Cyr" pitchFamily="34" charset="0"/>
              <a:cs typeface="Arial Cyr" pitchFamily="34" charset="0"/>
            </a:endParaRPr>
          </a:p>
          <a:p>
            <a:r>
              <a:rPr lang="ru-RU" altLang="ru-RU" sz="2000" b="1" u="sng">
                <a:latin typeface="Times New Roman" pitchFamily="18" charset="0"/>
                <a:cs typeface="Times New Roman" pitchFamily="18" charset="0"/>
              </a:rPr>
              <a:t>Солнечный кентінде «Горводоканал» МКК инженерлік желілер мен имараттарды пайдалануды жүзеге асырады :</a:t>
            </a:r>
          </a:p>
          <a:p>
            <a:endParaRPr lang="ru-RU" altLang="ru-RU" sz="1200" u="sng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1. Су дайындау қондырғысы(СДҚ) «Струя», жобалық қуаты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  6 мың м3/тәул;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2. Сумен жабдықтау желілері(магистралдық, кварталішілік) - 13,7 км;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3. Су бұру желілері(магистралдық, кварталішілік) - 8,6 км;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4.Жылумен жабдықтау желілері– 15,4 км;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5. Орталық жылу пункті(ОЖП) – 1 бірл.; </a:t>
            </a:r>
          </a:p>
          <a:p>
            <a:pPr algn="just">
              <a:lnSpc>
                <a:spcPct val="115000"/>
              </a:lnSpc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6. Кәріздік сорғы станциясы (ССС) – 2 бірл.;</a:t>
            </a:r>
          </a:p>
          <a:p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7. Өрт гидранттары – 32 бірл.</a:t>
            </a:r>
          </a:p>
          <a:p>
            <a:pPr eaLnBrk="1" hangingPunct="1"/>
            <a:endParaRPr lang="ru-RU" altLang="ru-RU" sz="1500" b="1">
              <a:latin typeface="Arial Cyr" pitchFamily="34" charset="0"/>
              <a:cs typeface="Arial Cyr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53339"/>
            <a:ext cx="8229600" cy="79208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alt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Кәсіпорынның </a:t>
            </a:r>
            <a:r>
              <a:rPr lang="ru-RU" alt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2023 </a:t>
            </a:r>
            <a:r>
              <a:rPr lang="ru-RU" alt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жылғы </a:t>
            </a:r>
            <a:r>
              <a:rPr lang="ru-RU" alt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 </a:t>
            </a:r>
            <a:r>
              <a:rPr lang="ru-RU" alt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жартыжылдықтағы негізгі</a:t>
            </a:r>
            <a:r>
              <a:rPr lang="ru-RU" alt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қаржылық-экономикалық көрсеткіштері</a:t>
            </a:r>
            <a:r>
              <a:rPr lang="ru-RU" alt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ru-RU" alt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29111" name="Group 87"/>
          <p:cNvGraphicFramePr>
            <a:graphicFrameLocks noGrp="1"/>
          </p:cNvGraphicFramePr>
          <p:nvPr>
            <p:ph type="tbl" idx="4294967295"/>
          </p:nvPr>
        </p:nvGraphicFramePr>
        <p:xfrm>
          <a:off x="487363" y="1052513"/>
          <a:ext cx="8931275" cy="5635627"/>
        </p:xfrm>
        <a:graphic>
          <a:graphicData uri="http://schemas.openxmlformats.org/drawingml/2006/table">
            <a:tbl>
              <a:tblPr/>
              <a:tblGrid>
                <a:gridCol w="64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5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2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/с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Өлш.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жыд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жартыжылдық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Каналдан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су 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жинау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10 926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1.1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Сумен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жабдықтау қызметтерін іске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асыру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барлығы  с.і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.:</a:t>
                      </a: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8 452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ауыз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суды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өткізу көлемі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4 601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-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техникалық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суды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өткізу көлемі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3 106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бау-бақша қоғамдарына техникалық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суды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өткізу көлемі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1.2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Су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бұру қызметтерін іске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асыру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ru-RU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3 294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1.3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Жылумен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жабдықтау қызметтерін іске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асыру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(Солнечный к.)</a:t>
                      </a: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Кәсіпорын кірістері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(ҚҚС-сыз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млн.тг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2 026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kumimoji="0" lang="ru-RU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Кәсіпорын шығындары (ҚҚС-сыз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млн.тг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2 024</a:t>
                      </a:r>
                    </a:p>
                  </a:txBody>
                  <a:tcPr marL="7622" marR="7622" marT="76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Қорытынды нәтиже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млн.тг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Қызметкерлердің орташа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тізімдік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</a:t>
                      </a:r>
                    </a:p>
                  </a:txBody>
                  <a:tcPr marL="9528" marR="9528" marT="95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53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6.</a:t>
                      </a: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Қызметкерлердің орташа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айлық еңбекақысы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6" marR="91456"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220 513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1"/>
          <p:cNvSpPr>
            <a:spLocks noGrp="1"/>
          </p:cNvSpPr>
          <p:nvPr>
            <p:ph/>
          </p:nvPr>
        </p:nvSpPr>
        <p:spPr>
          <a:xfrm>
            <a:off x="415925" y="549275"/>
            <a:ext cx="8929688" cy="1223963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Екібастұз қаласында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жартыжылдығында қолданыста болған сумен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жабдықтау қызметтеріне тарифтер</a:t>
            </a:r>
            <a:endParaRPr lang="ru-RU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(теңге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м3, ҚҚС </a:t>
            </a:r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altLang="ru-RU" sz="2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alt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563" y="1916113"/>
          <a:ext cx="9429750" cy="3881436"/>
        </p:xfrm>
        <a:graphic>
          <a:graphicData uri="http://schemas.openxmlformats.org/drawingml/2006/table">
            <a:tbl>
              <a:tblPr/>
              <a:tblGrid>
                <a:gridCol w="6944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5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282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086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 беру (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221,14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46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суды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тұлғалар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97,01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46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суды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жоқ жеке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тұлғалар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154,95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282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 тұтынушыларды сумен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 қызметтерін жүзеге асыратын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кәсіпорындар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231,60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282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az-Latn-A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az-Latn-A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</a:t>
                      </a:r>
                      <a:r>
                        <a:rPr kumimoji="0" lang="az-Latn-A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топтарына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бағынбайтын басқа тұтынушылар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620,11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33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техникалық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беру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146,06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бақша қоғамдары арқылы техникалық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беру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26,87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04" name="Group 112"/>
          <p:cNvGraphicFramePr>
            <a:graphicFrameLocks noGrp="1"/>
          </p:cNvGraphicFramePr>
          <p:nvPr>
            <p:ph idx="4294967295"/>
          </p:nvPr>
        </p:nvGraphicFramePr>
        <p:xfrm>
          <a:off x="512763" y="1700213"/>
          <a:ext cx="8880475" cy="4010025"/>
        </p:xfrm>
        <a:graphic>
          <a:graphicData uri="http://schemas.openxmlformats.org/drawingml/2006/table">
            <a:tbl>
              <a:tblPr/>
              <a:tblGrid>
                <a:gridCol w="286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088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Қызметтердің атауы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Қолданыстағы тарифтік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сметаларда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 көлемі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мың 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 </a:t>
                      </a:r>
                      <a:b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мың 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.м3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 </a:t>
                      </a:r>
                      <a:b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2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сумен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 ету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құралдары жоқ халық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8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 тұтынушыларды сумен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жабдықтау қызметтерін жүзеге асыратын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кәсіпорындар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az-Latn-AZ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az-Latn-AZ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kk-KZ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</a:t>
                      </a:r>
                      <a:r>
                        <a:rPr kumimoji="0" lang="az-Latn-AZ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топтарына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бағынбайтын басқа тұтынушылар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13" name="Прямоугольник 3"/>
          <p:cNvSpPr>
            <a:spLocks noChangeArrowheads="1"/>
          </p:cNvSpPr>
          <p:nvPr/>
        </p:nvSpPr>
        <p:spPr bwMode="auto">
          <a:xfrm>
            <a:off x="593725" y="404813"/>
            <a:ext cx="86407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Екібастұз қаласы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жартыжылдықта тұтынушылар топтары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тарату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желілері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ауыз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 беру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жөніндегі қызметтерді іске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көлемдерін салыстырмалы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380968" y="1106484"/>
          <a:ext cx="8657785" cy="5537227"/>
        </p:xfrm>
        <a:graphic>
          <a:graphicData uri="http://schemas.openxmlformats.org/drawingml/2006/table">
            <a:tbl>
              <a:tblPr/>
              <a:tblGrid>
                <a:gridCol w="4714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 (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 есептегенде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9077" marR="99077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(1жартыжылдық)</a:t>
                      </a:r>
                    </a:p>
                  </a:txBody>
                  <a:tcPr marL="99077" marR="99077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 шығындар барлығы, с.і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749,8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436,4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Шикізат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материалдар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(коагулянт, хлор)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алынған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229,3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172,5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ГСМ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5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алынған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388,0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206,8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 материалдар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Еңбекақы төлеуге арналған шығыстар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714,2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557,0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314,0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146,2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Жөндеу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154,1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 шығындар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204,8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</a:p>
                  </a:txBody>
                  <a:tcPr marL="57378" marR="57378" marT="28671" marB="286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 шығындары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309,6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192,9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шығындар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2 446,5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1 491,2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375,2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2 821,7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1 509,7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9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 көлемі  мың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15 750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20C8F7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2485C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8 452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81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«Нұрлы Жол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несиесі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борышты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19" marR="10319" marT="952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134,8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10319" marR="10319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364" name="Rectangle 1"/>
          <p:cNvSpPr>
            <a:spLocks noChangeArrowheads="1"/>
          </p:cNvSpPr>
          <p:nvPr/>
        </p:nvSpPr>
        <p:spPr bwMode="auto">
          <a:xfrm rot="10800000" flipV="1">
            <a:off x="776288" y="198438"/>
            <a:ext cx="835342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Екібастұз қаласы,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жартыжылдықта сумен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жабдықтау бойынша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тарифтік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сметаны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(млн.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95300" y="549275"/>
            <a:ext cx="8915400" cy="1008063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Екібастұз қаласында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жылдың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жартыжылдығында қолданыста болған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бұру қызметтеріне тарифтер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теңге 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/ м3, </a:t>
            </a:r>
            <a:r>
              <a:rPr lang="ru-RU" alt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ҚҚС-сыз</a:t>
            </a:r>
            <a:r>
              <a:rPr lang="ru-RU" alt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ru-RU" altLang="ru-RU" sz="18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7975" y="1557338"/>
          <a:ext cx="9167813" cy="3095625"/>
        </p:xfrm>
        <a:graphic>
          <a:graphicData uri="http://schemas.openxmlformats.org/drawingml/2006/table">
            <a:tbl>
              <a:tblPr/>
              <a:tblGrid>
                <a:gridCol w="738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7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4368" marB="443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39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250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Сарқынды суларды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бұру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орташа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118,54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176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-халық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176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 көрсету кәсіпорындары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317,83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30"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ұйымдар, өзге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 үшін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rtl="0" eaLnBrk="1" latinLnBrk="0" hangingPunct="1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anose="02020603050405020304" pitchFamily="18" charset="0"/>
                        <a:defRPr kumimoji="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500,96</a:t>
                      </a:r>
                    </a:p>
                  </a:txBody>
                  <a:tcPr marL="68396" marR="683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04" name="Group 112"/>
          <p:cNvGraphicFramePr>
            <a:graphicFrameLocks noGrp="1"/>
          </p:cNvGraphicFramePr>
          <p:nvPr>
            <p:ph idx="4294967295"/>
          </p:nvPr>
        </p:nvGraphicFramePr>
        <p:xfrm>
          <a:off x="488950" y="1700213"/>
          <a:ext cx="8978900" cy="3600450"/>
        </p:xfrm>
        <a:graphic>
          <a:graphicData uri="http://schemas.openxmlformats.org/drawingml/2006/table">
            <a:tbl>
              <a:tblPr/>
              <a:tblGrid>
                <a:gridCol w="290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4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156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Қызметтердің атауы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Қолданыстағы тарифтік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сметаларда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 көлемі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 </a:t>
                      </a:r>
                      <a:b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Көлемі, </a:t>
                      </a:r>
                      <a:b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 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Салм.</a:t>
                      </a:r>
                      <a:b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8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Сарқынды суларды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бұру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 көрсету саласындағы кәсіпорындар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3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ұйымдар және өзге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тұтынушылар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Times New Roman" pitchFamily="18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Times New Roman" pitchFamily="18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Times New Roman" pitchFamily="18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79" name="Прямоугольник 3"/>
          <p:cNvSpPr>
            <a:spLocks noChangeArrowheads="1"/>
          </p:cNvSpPr>
          <p:nvPr/>
        </p:nvSpPr>
        <p:spPr bwMode="auto">
          <a:xfrm>
            <a:off x="849313" y="765175"/>
            <a:ext cx="84947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Екібастұз қаласы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,2023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жартыжылдықта тұтынушылар топтары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бұру қызметтерін іске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көлемдерін салыстырмалы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11161</TotalTime>
  <Words>2602</Words>
  <Application>Microsoft Office PowerPoint</Application>
  <PresentationFormat>Лист A4 (210x297 мм)</PresentationFormat>
  <Paragraphs>626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Arial Cyr</vt:lpstr>
      <vt:lpstr>Calibri</vt:lpstr>
      <vt:lpstr>Georgia</vt:lpstr>
      <vt:lpstr>Times New Roman</vt:lpstr>
      <vt:lpstr>Trebuchet MS</vt:lpstr>
      <vt:lpstr>Wingdings</vt:lpstr>
      <vt:lpstr>Wingdings 2</vt:lpstr>
      <vt:lpstr>Воздушный поток</vt:lpstr>
      <vt:lpstr>Презентация PowerPoint</vt:lpstr>
      <vt:lpstr>Презентация PowerPoint</vt:lpstr>
      <vt:lpstr>Презентация PowerPoint</vt:lpstr>
      <vt:lpstr>Кәсіпорынның 2023 жылғы 1 жартыжылдықтағы негізгі қаржылық-экономикалық көрсеткіштері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2023 жылғы инвестициялық бағдарламаны іске асырудың негізгі мақсаттары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доходов и расходов от основной деятельности  по ГКП «Горводоканал», млн.тенге</dc:title>
  <dc:creator>Gelver</dc:creator>
  <cp:lastModifiedBy>Костромин Вадим Олегович</cp:lastModifiedBy>
  <cp:revision>1235</cp:revision>
  <cp:lastPrinted>2023-07-21T04:52:06Z</cp:lastPrinted>
  <dcterms:created xsi:type="dcterms:W3CDTF">2016-04-13T08:03:01Z</dcterms:created>
  <dcterms:modified xsi:type="dcterms:W3CDTF">2023-07-25T04:39:17Z</dcterms:modified>
</cp:coreProperties>
</file>